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432" r:id="rId3"/>
    <p:sldId id="376" r:id="rId4"/>
    <p:sldId id="377" r:id="rId5"/>
    <p:sldId id="378" r:id="rId6"/>
    <p:sldId id="374" r:id="rId7"/>
    <p:sldId id="375" r:id="rId8"/>
    <p:sldId id="373" r:id="rId9"/>
    <p:sldId id="371" r:id="rId10"/>
    <p:sldId id="379" r:id="rId11"/>
    <p:sldId id="417" r:id="rId12"/>
    <p:sldId id="402" r:id="rId13"/>
    <p:sldId id="438" r:id="rId14"/>
    <p:sldId id="437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8" r:id="rId30"/>
    <p:sldId id="372" r:id="rId31"/>
    <p:sldId id="380" r:id="rId32"/>
    <p:sldId id="381" r:id="rId33"/>
    <p:sldId id="420" r:id="rId34"/>
    <p:sldId id="422" r:id="rId35"/>
    <p:sldId id="423" r:id="rId36"/>
    <p:sldId id="424" r:id="rId37"/>
    <p:sldId id="425" r:id="rId38"/>
    <p:sldId id="426" r:id="rId39"/>
    <p:sldId id="388" r:id="rId40"/>
    <p:sldId id="427" r:id="rId41"/>
    <p:sldId id="428" r:id="rId42"/>
    <p:sldId id="430" r:id="rId43"/>
    <p:sldId id="389" r:id="rId44"/>
    <p:sldId id="391" r:id="rId45"/>
    <p:sldId id="392" r:id="rId46"/>
    <p:sldId id="393" r:id="rId47"/>
    <p:sldId id="394" r:id="rId48"/>
    <p:sldId id="395" r:id="rId49"/>
    <p:sldId id="436" r:id="rId50"/>
    <p:sldId id="396" r:id="rId51"/>
    <p:sldId id="397" r:id="rId52"/>
    <p:sldId id="398" r:id="rId53"/>
    <p:sldId id="400" r:id="rId54"/>
    <p:sldId id="401" r:id="rId55"/>
    <p:sldId id="431" r:id="rId56"/>
    <p:sldId id="419" r:id="rId57"/>
    <p:sldId id="382" r:id="rId58"/>
    <p:sldId id="383" r:id="rId59"/>
    <p:sldId id="384" r:id="rId60"/>
    <p:sldId id="385" r:id="rId61"/>
    <p:sldId id="434" r:id="rId62"/>
    <p:sldId id="433" r:id="rId63"/>
    <p:sldId id="435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/>
    <p:restoredTop sz="93210"/>
  </p:normalViewPr>
  <p:slideViewPr>
    <p:cSldViewPr snapToGrid="0" snapToObjects="1">
      <p:cViewPr varScale="1">
        <p:scale>
          <a:sx n="83" d="100"/>
          <a:sy n="83" d="100"/>
        </p:scale>
        <p:origin x="52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8/22/20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1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ary_operation" TargetMode="External"/><Relationship Id="rId4" Type="http://schemas.openxmlformats.org/officeDocument/2006/relationships/hyperlink" Target="https://en.wikipedia.org/wiki/Addition" TargetMode="External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Function_compositi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5" Type="http://schemas.openxmlformats.org/officeDocument/2006/relationships/image" Target="../media/image45.emf"/><Relationship Id="rId6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Relationship Id="rId3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3398149"/>
            <a:ext cx="9234192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Mathematical Foundations of Computation, Deep Learning, and </a:t>
            </a:r>
            <a:br>
              <a:rPr lang="en-US" dirty="0" smtClean="0"/>
            </a:br>
            <a:r>
              <a:rPr lang="en-US" dirty="0" smtClean="0"/>
              <a:t>Quantum TDA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731717"/>
            <a:ext cx="8915399" cy="1126283"/>
          </a:xfrm>
        </p:spPr>
        <p:txBody>
          <a:bodyPr/>
          <a:lstStyle/>
          <a:p>
            <a:pPr algn="ctr"/>
            <a:r>
              <a:rPr lang="en-US" dirty="0" smtClean="0"/>
              <a:t>Yuan YAO</a:t>
            </a:r>
          </a:p>
          <a:p>
            <a:pPr algn="ctr"/>
            <a:r>
              <a:rPr lang="en-US" dirty="0" smtClean="0"/>
              <a:t>HKUST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1" y="239883"/>
            <a:ext cx="2840182" cy="18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170" y="328579"/>
            <a:ext cx="8521918" cy="1266834"/>
          </a:xfrm>
        </p:spPr>
        <p:txBody>
          <a:bodyPr/>
          <a:lstStyle/>
          <a:p>
            <a:r>
              <a:rPr lang="en-US" dirty="0" smtClean="0"/>
              <a:t>Multilayer </a:t>
            </a:r>
            <a:r>
              <a:rPr lang="en-US" dirty="0" err="1" smtClean="0"/>
              <a:t>Perceptrons</a:t>
            </a:r>
            <a:r>
              <a:rPr lang="en-US" dirty="0" smtClean="0"/>
              <a:t> (MLP) and Back-Propagation (BP) Algorithms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572" y="1627572"/>
            <a:ext cx="3389944" cy="4677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0955" y="2180948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D.E. </a:t>
            </a:r>
            <a:r>
              <a:rPr lang="en-US" b="1" dirty="0" err="1" smtClean="0"/>
              <a:t>Rumelhart</a:t>
            </a:r>
            <a:r>
              <a:rPr lang="en-US" b="1" dirty="0" smtClean="0"/>
              <a:t>, G. Hinton, R.J. Williams (1986)</a:t>
            </a:r>
          </a:p>
          <a:p>
            <a:r>
              <a:rPr lang="en-US" dirty="0"/>
              <a:t>	</a:t>
            </a:r>
            <a:r>
              <a:rPr lang="en-US" dirty="0" smtClean="0"/>
              <a:t>Learning representations by back-propagating errors, Nature, 323(9): 533-536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0954" y="3394282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BP algorithms as </a:t>
            </a:r>
            <a:r>
              <a:rPr lang="en-US" b="1" dirty="0" smtClean="0"/>
              <a:t>stochastic gradient descent </a:t>
            </a:r>
            <a:r>
              <a:rPr lang="en-US" dirty="0" smtClean="0"/>
              <a:t>algorithms (</a:t>
            </a:r>
            <a:r>
              <a:rPr lang="en-US" b="1" dirty="0"/>
              <a:t>Robbins–</a:t>
            </a:r>
            <a:r>
              <a:rPr lang="en-US" b="1" dirty="0" err="1"/>
              <a:t>Monro</a:t>
            </a:r>
            <a:r>
              <a:rPr lang="en-US" b="1" dirty="0" smtClean="0"/>
              <a:t> 1950; Kiefer-Wolfowitz</a:t>
            </a:r>
            <a:r>
              <a:rPr lang="en-US" b="1" dirty="0"/>
              <a:t> </a:t>
            </a:r>
            <a:r>
              <a:rPr lang="en-US" b="1" dirty="0" smtClean="0"/>
              <a:t> 1951</a:t>
            </a:r>
            <a:r>
              <a:rPr lang="en-US" dirty="0" smtClean="0"/>
              <a:t>) with Chain rules of Gradient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8769" y="4655876"/>
            <a:ext cx="552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network may classify </a:t>
            </a:r>
            <a:r>
              <a:rPr lang="en-US" b="1" dirty="0" smtClean="0">
                <a:solidFill>
                  <a:srgbClr val="0070C0"/>
                </a:solidFill>
              </a:rPr>
              <a:t>XOR</a:t>
            </a:r>
            <a:r>
              <a:rPr lang="en-US" dirty="0" smtClean="0"/>
              <a:t>. Yet </a:t>
            </a:r>
            <a:r>
              <a:rPr lang="en-US" b="1" dirty="0" smtClean="0">
                <a:solidFill>
                  <a:srgbClr val="FF0000"/>
                </a:solidFill>
              </a:rPr>
              <a:t>topology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430" y="2043998"/>
            <a:ext cx="2280322" cy="1432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68" y="5312228"/>
            <a:ext cx="1088571" cy="14566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28" y="5479193"/>
            <a:ext cx="1625084" cy="1274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" y="4190777"/>
            <a:ext cx="1715608" cy="2578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8820" y="5312228"/>
            <a:ext cx="312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We address complexity and geometric invariant properties first.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49"/>
            <a:ext cx="9443131" cy="1471379"/>
          </a:xfrm>
        </p:spPr>
        <p:txBody>
          <a:bodyPr>
            <a:normAutofit/>
          </a:bodyPr>
          <a:lstStyle/>
          <a:p>
            <a:r>
              <a:rPr lang="en-US" dirty="0" smtClean="0"/>
              <a:t>Complexity of Deep Networks and </a:t>
            </a:r>
            <a:r>
              <a:rPr lang="en-US" dirty="0"/>
              <a:t>the Curse of Dimensionality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Deep networks can avoid the curse of dimensionality with locality or sparsity.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909" y="624110"/>
            <a:ext cx="9640569" cy="5402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9487" y="6186431"/>
            <a:ext cx="936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deep and shallow models can approximate continuous functions, but suffering the curse of dimensionality…</a:t>
            </a:r>
          </a:p>
        </p:txBody>
      </p:sp>
    </p:spTree>
    <p:extLst>
      <p:ext uri="{BB962C8B-B14F-4D97-AF65-F5344CB8AC3E}">
        <p14:creationId xmlns:p14="http://schemas.microsoft.com/office/powerpoint/2010/main" val="184586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Hilbert’s 13th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3860179"/>
            <a:ext cx="9201846" cy="2726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1942022"/>
            <a:ext cx="6477310" cy="18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7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Kolmogorov’s Superposition Theorem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6135" y="6194208"/>
            <a:ext cx="9930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 </a:t>
            </a:r>
            <a:r>
              <a:rPr lang="en-US" i="1" dirty="0"/>
              <a:t>f</a:t>
            </a:r>
            <a:r>
              <a:rPr lang="en-US" dirty="0"/>
              <a:t> is a multivariate continuous function, then </a:t>
            </a:r>
            <a:r>
              <a:rPr lang="en-US" i="1" dirty="0"/>
              <a:t>f</a:t>
            </a:r>
            <a:r>
              <a:rPr lang="en-US" dirty="0"/>
              <a:t> can be written as a finite </a:t>
            </a:r>
            <a:r>
              <a:rPr lang="en-US" b="1" dirty="0">
                <a:hlinkClick r:id="rId2" tooltip="Function composition"/>
              </a:rPr>
              <a:t>composition</a:t>
            </a:r>
            <a:r>
              <a:rPr lang="en-US" dirty="0"/>
              <a:t> of </a:t>
            </a:r>
            <a:endParaRPr lang="en-US" dirty="0" smtClean="0"/>
          </a:p>
          <a:p>
            <a:r>
              <a:rPr lang="en-US" dirty="0" smtClean="0"/>
              <a:t>continuous functions </a:t>
            </a:r>
            <a:r>
              <a:rPr lang="en-US" dirty="0"/>
              <a:t>of a single variable and the </a:t>
            </a:r>
            <a:r>
              <a:rPr lang="en-US" b="1" dirty="0">
                <a:hlinkClick r:id="rId3" tooltip="Binary operation"/>
              </a:rPr>
              <a:t>binary operation</a:t>
            </a:r>
            <a:r>
              <a:rPr lang="en-US" dirty="0"/>
              <a:t> of </a:t>
            </a:r>
            <a:r>
              <a:rPr lang="en-US" u="sng" dirty="0">
                <a:hlinkClick r:id="rId4"/>
              </a:rPr>
              <a:t>addition</a:t>
            </a:r>
            <a:r>
              <a:rPr lang="en-US" u="sng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27141" y="1327955"/>
            <a:ext cx="7343732" cy="46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871607"/>
            <a:ext cx="8915400" cy="3133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92" y="1753454"/>
            <a:ext cx="3068435" cy="6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841" y="389791"/>
            <a:ext cx="8911687" cy="1280890"/>
          </a:xfrm>
        </p:spPr>
        <p:txBody>
          <a:bodyPr/>
          <a:lstStyle/>
          <a:p>
            <a:r>
              <a:rPr lang="en-US" dirty="0"/>
              <a:t>A Blessing from Physical world? Multiscale “compositional” sparsity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277" y="1670681"/>
            <a:ext cx="7812316" cy="50717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7732" y="5492423"/>
            <a:ext cx="405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(Or even of constant numbers.) </a:t>
            </a:r>
          </a:p>
        </p:txBody>
      </p:sp>
    </p:spTree>
    <p:extLst>
      <p:ext uri="{BB962C8B-B14F-4D97-AF65-F5344CB8AC3E}">
        <p14:creationId xmlns:p14="http://schemas.microsoft.com/office/powerpoint/2010/main" val="14941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907" y="624110"/>
            <a:ext cx="8971722" cy="53344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6209" y="6294784"/>
            <a:ext cx="824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Neural Networks (VGG, </a:t>
            </a:r>
            <a:r>
              <a:rPr lang="en-US" dirty="0" err="1"/>
              <a:t>ResNet</a:t>
            </a:r>
            <a:r>
              <a:rPr lang="en-US" dirty="0"/>
              <a:t> etc.) are of this type.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25" y="4389480"/>
            <a:ext cx="2174908" cy="24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Geometric group invariant </a:t>
            </a:r>
            <a:r>
              <a:rPr lang="en-US" dirty="0"/>
              <a:t>properties of deep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Contraction </a:t>
            </a:r>
            <a:r>
              <a:rPr lang="en-US" dirty="0" smtClean="0"/>
              <a:t>within-class </a:t>
            </a:r>
            <a:r>
              <a:rPr lang="en-US" dirty="0"/>
              <a:t>level </a:t>
            </a:r>
            <a:r>
              <a:rPr lang="en-US" dirty="0" smtClean="0"/>
              <a:t>sets </a:t>
            </a:r>
            <a:r>
              <a:rPr lang="en-US" dirty="0"/>
              <a:t>toward </a:t>
            </a:r>
            <a:r>
              <a:rPr lang="en-US" dirty="0" smtClean="0"/>
              <a:t>group invariants </a:t>
            </a:r>
            <a:r>
              <a:rPr lang="en-US" dirty="0"/>
              <a:t>when depth grows, while keeping the separation between classes</a:t>
            </a:r>
          </a:p>
        </p:txBody>
      </p:sp>
    </p:spTree>
    <p:extLst>
      <p:ext uri="{BB962C8B-B14F-4D97-AF65-F5344CB8AC3E}">
        <p14:creationId xmlns:p14="http://schemas.microsoft.com/office/powerpoint/2010/main" val="12601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296" y="448886"/>
            <a:ext cx="10823170" cy="1014153"/>
          </a:xfrm>
        </p:spPr>
        <p:txBody>
          <a:bodyPr>
            <a:normAutofit/>
          </a:bodyPr>
          <a:lstStyle/>
          <a:p>
            <a:r>
              <a:rPr lang="en-US" dirty="0"/>
              <a:t>High Dimensional Natural 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222" y="1608083"/>
            <a:ext cx="7890640" cy="506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1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7427" y="345141"/>
            <a:ext cx="8911687" cy="128089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0123" y="985586"/>
            <a:ext cx="9741877" cy="568012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Perceptrons</a:t>
            </a:r>
            <a:r>
              <a:rPr lang="en-US" dirty="0" smtClean="0">
                <a:solidFill>
                  <a:srgbClr val="0070C0"/>
                </a:solidFill>
              </a:rPr>
              <a:t> and Finite Halting</a:t>
            </a:r>
          </a:p>
          <a:p>
            <a:r>
              <a:rPr lang="en-US" b="1" dirty="0" smtClean="0"/>
              <a:t>Minsky-</a:t>
            </a:r>
            <a:r>
              <a:rPr lang="en-US" b="1" dirty="0" err="1" smtClean="0"/>
              <a:t>Papert</a:t>
            </a:r>
            <a:r>
              <a:rPr lang="en-US" b="1" dirty="0" smtClean="0"/>
              <a:t> (1969) </a:t>
            </a:r>
            <a:r>
              <a:rPr lang="en-US" dirty="0" smtClean="0"/>
              <a:t>Model: </a:t>
            </a:r>
          </a:p>
          <a:p>
            <a:pPr lvl="1"/>
            <a:r>
              <a:rPr lang="en-US" dirty="0" smtClean="0"/>
              <a:t>locality/sparsity is a fundamental limit of neural networks</a:t>
            </a:r>
          </a:p>
          <a:p>
            <a:pPr lvl="1"/>
            <a:r>
              <a:rPr lang="en-US" dirty="0" smtClean="0"/>
              <a:t>XOR and Topological computation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Deep Neural Networks</a:t>
            </a:r>
          </a:p>
          <a:p>
            <a:pPr lvl="1"/>
            <a:r>
              <a:rPr lang="en-US" dirty="0" smtClean="0"/>
              <a:t>complexity and the curse-of-dimensionality (</a:t>
            </a:r>
            <a:r>
              <a:rPr lang="en-US" b="1" dirty="0" err="1" smtClean="0"/>
              <a:t>Poggio</a:t>
            </a:r>
            <a:r>
              <a:rPr lang="en-US" dirty="0" smtClean="0"/>
              <a:t> et al. 2017)</a:t>
            </a:r>
          </a:p>
          <a:p>
            <a:pPr lvl="1"/>
            <a:r>
              <a:rPr lang="en-US" dirty="0" smtClean="0"/>
              <a:t>Geometric group invariants in deep networks (</a:t>
            </a:r>
            <a:r>
              <a:rPr lang="en-US" b="1" dirty="0" err="1" smtClean="0"/>
              <a:t>Mallat</a:t>
            </a:r>
            <a:r>
              <a:rPr lang="en-US" dirty="0" smtClean="0"/>
              <a:t> et al. 2012; </a:t>
            </a:r>
            <a:r>
              <a:rPr lang="en-US" b="1" dirty="0" err="1" smtClean="0"/>
              <a:t>Bolcskei</a:t>
            </a:r>
            <a:r>
              <a:rPr lang="en-US" dirty="0" smtClean="0"/>
              <a:t> et al. 2017)</a:t>
            </a:r>
            <a:endParaRPr lang="en-US" dirty="0"/>
          </a:p>
          <a:p>
            <a:r>
              <a:rPr lang="en-US" b="1" dirty="0" smtClean="0"/>
              <a:t>Blum-</a:t>
            </a:r>
            <a:r>
              <a:rPr lang="en-US" b="1" dirty="0" err="1" smtClean="0"/>
              <a:t>Shub</a:t>
            </a:r>
            <a:r>
              <a:rPr lang="en-US" b="1" dirty="0" smtClean="0"/>
              <a:t>-</a:t>
            </a:r>
            <a:r>
              <a:rPr lang="en-US" b="1" dirty="0" err="1" smtClean="0"/>
              <a:t>Smale</a:t>
            </a:r>
            <a:r>
              <a:rPr lang="en-US" b="1" dirty="0" smtClean="0"/>
              <a:t> (1989) </a:t>
            </a:r>
            <a:r>
              <a:rPr lang="en-US" dirty="0" smtClean="0"/>
              <a:t>Model of Real Computation</a:t>
            </a:r>
          </a:p>
          <a:p>
            <a:pPr lvl="1"/>
            <a:r>
              <a:rPr lang="en-US" dirty="0" smtClean="0"/>
              <a:t>Condition number is a fundamental limit of topology learning with finite samples</a:t>
            </a:r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Topological Data Analysis</a:t>
            </a:r>
          </a:p>
          <a:p>
            <a:pPr lvl="1"/>
            <a:r>
              <a:rPr lang="en-US" dirty="0" smtClean="0"/>
              <a:t>Computing robust topological invariants to scales and the curse-of-dimensionality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Quantum algorithms for topological data analysis</a:t>
            </a:r>
          </a:p>
          <a:p>
            <a:pPr lvl="1"/>
            <a:r>
              <a:rPr lang="en-US" dirty="0" smtClean="0"/>
              <a:t>Polynomial complexity </a:t>
            </a:r>
            <a:r>
              <a:rPr lang="en-US" dirty="0"/>
              <a:t>(</a:t>
            </a:r>
            <a:r>
              <a:rPr lang="en-US" b="1" dirty="0"/>
              <a:t>Lloyd</a:t>
            </a:r>
            <a:r>
              <a:rPr lang="en-US" dirty="0"/>
              <a:t> et al. </a:t>
            </a:r>
            <a:r>
              <a:rPr lang="en-US" dirty="0" smtClean="0"/>
              <a:t>2016)</a:t>
            </a:r>
          </a:p>
          <a:p>
            <a:pPr lvl="1"/>
            <a:r>
              <a:rPr lang="en-US" dirty="0" smtClean="0"/>
              <a:t>Demonstration of 3-point data by 6-photon </a:t>
            </a:r>
            <a:r>
              <a:rPr lang="en-US" dirty="0"/>
              <a:t>quantum computer </a:t>
            </a:r>
            <a:r>
              <a:rPr lang="en-US" dirty="0" smtClean="0"/>
              <a:t>(</a:t>
            </a:r>
            <a:r>
              <a:rPr lang="en-US" b="1" dirty="0" smtClean="0"/>
              <a:t>Huang</a:t>
            </a:r>
            <a:r>
              <a:rPr lang="en-US" dirty="0" smtClean="0"/>
              <a:t> </a:t>
            </a:r>
            <a:r>
              <a:rPr lang="en-US" dirty="0"/>
              <a:t>et al. 2018</a:t>
            </a:r>
            <a:r>
              <a:rPr lang="en-US" dirty="0" smtClean="0"/>
              <a:t>)</a:t>
            </a:r>
          </a:p>
          <a:p>
            <a:r>
              <a:rPr lang="en-US" altLang="zh-CN" b="1" dirty="0" smtClean="0"/>
              <a:t>Chi-</a:t>
            </a:r>
            <a:r>
              <a:rPr lang="en-US" altLang="zh-CN" b="1" dirty="0" err="1" smtClean="0"/>
              <a:t>Chih</a:t>
            </a:r>
            <a:r>
              <a:rPr lang="en-US" altLang="zh-CN" b="1" smtClean="0"/>
              <a:t> Yao (2020)</a:t>
            </a:r>
            <a:endParaRPr lang="en-US" altLang="zh-CN" b="1" dirty="0" smtClean="0"/>
          </a:p>
          <a:p>
            <a:pPr lvl="1"/>
            <a:r>
              <a:rPr lang="en-US" dirty="0" smtClean="0"/>
              <a:t>Topology of datasets may decide the complexity of learning map, how?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98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(1936)</a:t>
            </a:r>
            <a:br>
              <a:rPr lang="en-US" dirty="0"/>
            </a:br>
            <a:r>
              <a:rPr lang="en-US" dirty="0"/>
              <a:t>(Linear Dimensionality Reduction)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757" y="1878952"/>
            <a:ext cx="6796707" cy="2524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2" y="3737113"/>
            <a:ext cx="2250940" cy="31208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501" y="4908146"/>
            <a:ext cx="2969184" cy="482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868" y="5684415"/>
            <a:ext cx="3816626" cy="7988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501" y="5684415"/>
            <a:ext cx="1953566" cy="72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9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Level Set Group Symmetries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23" y="1377885"/>
            <a:ext cx="6400801" cy="4800601"/>
          </a:xfrm>
        </p:spPr>
      </p:pic>
      <p:sp>
        <p:nvSpPr>
          <p:cNvPr id="3" name="TextBox 2"/>
          <p:cNvSpPr txBox="1"/>
          <p:nvPr/>
        </p:nvSpPr>
        <p:spPr>
          <a:xfrm>
            <a:off x="4522124" y="6178486"/>
            <a:ext cx="563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set symmetries lead to groups…</a:t>
            </a:r>
          </a:p>
        </p:txBody>
      </p:sp>
    </p:spTree>
    <p:extLst>
      <p:ext uri="{BB962C8B-B14F-4D97-AF65-F5344CB8AC3E}">
        <p14:creationId xmlns:p14="http://schemas.microsoft.com/office/powerpoint/2010/main" val="174896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09318"/>
            <a:ext cx="8058804" cy="6044104"/>
          </a:xfrm>
        </p:spPr>
      </p:pic>
      <p:sp>
        <p:nvSpPr>
          <p:cNvPr id="3" name="Rectangle 2"/>
          <p:cNvSpPr/>
          <p:nvPr/>
        </p:nvSpPr>
        <p:spPr>
          <a:xfrm>
            <a:off x="4762787" y="6428726"/>
            <a:ext cx="5771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nUDIoN</a:t>
            </a:r>
            <a:r>
              <a:rPr lang="en-US" dirty="0"/>
              <a:t>-_</a:t>
            </a:r>
            <a:r>
              <a:rPr lang="en-US" dirty="0" err="1"/>
              <a:t>Hxs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6" y="624110"/>
            <a:ext cx="8010762" cy="6008072"/>
          </a:xfrm>
        </p:spPr>
      </p:pic>
    </p:spTree>
    <p:extLst>
      <p:ext uri="{BB962C8B-B14F-4D97-AF65-F5344CB8AC3E}">
        <p14:creationId xmlns:p14="http://schemas.microsoft.com/office/powerpoint/2010/main" val="5329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69" y="413902"/>
            <a:ext cx="8516509" cy="6387383"/>
          </a:xfrm>
        </p:spPr>
      </p:pic>
    </p:spTree>
    <p:extLst>
      <p:ext uri="{BB962C8B-B14F-4D97-AF65-F5344CB8AC3E}">
        <p14:creationId xmlns:p14="http://schemas.microsoft.com/office/powerpoint/2010/main" val="213078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Scattering Net</a:t>
            </a:r>
            <a:br>
              <a:rPr lang="en-US" dirty="0"/>
            </a:br>
            <a:r>
              <a:rPr lang="en-US" sz="2000" dirty="0">
                <a:solidFill>
                  <a:srgbClr val="0070C0"/>
                </a:solidFill>
              </a:rPr>
              <a:t>Stephane </a:t>
            </a:r>
            <a:r>
              <a:rPr lang="en-US" sz="2000" dirty="0" err="1">
                <a:solidFill>
                  <a:srgbClr val="0070C0"/>
                </a:solidFill>
              </a:rPr>
              <a:t>Mallat</a:t>
            </a:r>
            <a:r>
              <a:rPr lang="en-US" sz="2000" dirty="0">
                <a:solidFill>
                  <a:srgbClr val="0070C0"/>
                </a:solidFill>
              </a:rPr>
              <a:t> et al.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159" y="2121102"/>
            <a:ext cx="8915400" cy="3777622"/>
          </a:xfrm>
        </p:spPr>
        <p:txBody>
          <a:bodyPr/>
          <a:lstStyle/>
          <a:p>
            <a:r>
              <a:rPr lang="en-US" dirty="0" err="1"/>
              <a:t>Architechture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Convolutional filters: band-limited complex wavelets</a:t>
            </a:r>
          </a:p>
          <a:p>
            <a:pPr lvl="1"/>
            <a:r>
              <a:rPr lang="en-US" dirty="0"/>
              <a:t>Nonlinear activation: modulus (Lipschitz) </a:t>
            </a:r>
          </a:p>
          <a:p>
            <a:pPr lvl="1"/>
            <a:r>
              <a:rPr lang="en-US" dirty="0"/>
              <a:t>Pooling: averaging (L1)</a:t>
            </a:r>
          </a:p>
          <a:p>
            <a:r>
              <a:rPr lang="en-US" dirty="0"/>
              <a:t>Properties:</a:t>
            </a:r>
          </a:p>
          <a:p>
            <a:pPr lvl="1"/>
            <a:r>
              <a:rPr lang="en-US" dirty="0"/>
              <a:t>A Multiscale Sparse Representation</a:t>
            </a:r>
          </a:p>
          <a:p>
            <a:pPr lvl="1"/>
            <a:r>
              <a:rPr lang="en-US" dirty="0"/>
              <a:t>Norm Preservation (</a:t>
            </a:r>
            <a:r>
              <a:rPr lang="en-US" dirty="0" err="1"/>
              <a:t>Parseval’s</a:t>
            </a:r>
            <a:r>
              <a:rPr lang="en-US" dirty="0"/>
              <a:t> identity):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Contraction: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328" y="4796516"/>
            <a:ext cx="1430621" cy="432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158" y="4300449"/>
            <a:ext cx="4162842" cy="1258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972" y="5558844"/>
            <a:ext cx="3129486" cy="466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314" y="1559708"/>
            <a:ext cx="3758060" cy="268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23" y="4649294"/>
            <a:ext cx="2140895" cy="22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Invariants/Stability of Scattering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Translation Invariance </a:t>
            </a:r>
            <a:r>
              <a:rPr lang="en-US" dirty="0"/>
              <a:t>(generalized to </a:t>
            </a:r>
            <a:r>
              <a:rPr lang="en-US" b="1" dirty="0">
                <a:solidFill>
                  <a:schemeClr val="tx1"/>
                </a:solidFill>
              </a:rPr>
              <a:t>rotation</a:t>
            </a:r>
            <a:r>
              <a:rPr lang="en-US" dirty="0"/>
              <a:t> and </a:t>
            </a:r>
            <a:r>
              <a:rPr lang="en-US" b="1" dirty="0"/>
              <a:t>scaling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Stable Small Deformations: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236" y="2585149"/>
            <a:ext cx="6823953" cy="2065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027" y="5398810"/>
            <a:ext cx="6026369" cy="126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Wiatowski-Bolcskei’15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0105" y="1880099"/>
            <a:ext cx="8915400" cy="3777622"/>
          </a:xfrm>
        </p:spPr>
        <p:txBody>
          <a:bodyPr/>
          <a:lstStyle/>
          <a:p>
            <a:r>
              <a:rPr lang="en-US" dirty="0"/>
              <a:t>Scattering Net by </a:t>
            </a:r>
            <a:r>
              <a:rPr lang="en-US" dirty="0" err="1"/>
              <a:t>Mallat</a:t>
            </a:r>
            <a:r>
              <a:rPr lang="en-US" dirty="0"/>
              <a:t> et al. so far</a:t>
            </a:r>
          </a:p>
          <a:p>
            <a:pPr lvl="1"/>
            <a:r>
              <a:rPr lang="en-US" dirty="0"/>
              <a:t>Wavelet Linear filter</a:t>
            </a:r>
          </a:p>
          <a:p>
            <a:pPr lvl="1"/>
            <a:r>
              <a:rPr lang="en-US" dirty="0"/>
              <a:t>Nonlinear activation by modulus</a:t>
            </a:r>
          </a:p>
          <a:p>
            <a:pPr lvl="1"/>
            <a:r>
              <a:rPr lang="en-US" dirty="0"/>
              <a:t>Average pooling</a:t>
            </a:r>
          </a:p>
          <a:p>
            <a:r>
              <a:rPr lang="en-US" dirty="0"/>
              <a:t>Generalization by </a:t>
            </a:r>
            <a:r>
              <a:rPr lang="en-US" dirty="0">
                <a:solidFill>
                  <a:srgbClr val="0070C0"/>
                </a:solidFill>
              </a:rPr>
              <a:t>Wiatowski-Bolcskei’15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Filters as frames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Lipschitz continuous Nonlinearities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General Pooling: Max/Average/Nonlinear, etc.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As depth grows, the multiplicative pooling factors leads to full invariances.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4457443"/>
            <a:ext cx="1875784" cy="2400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368" y="3160989"/>
            <a:ext cx="4237244" cy="771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762" y="4018267"/>
            <a:ext cx="4073238" cy="878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027" y="5274948"/>
            <a:ext cx="3862647" cy="15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6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these works partially explains the success of CNNs</a:t>
            </a:r>
          </a:p>
          <a:p>
            <a:pPr lvl="1"/>
            <a:r>
              <a:rPr lang="en-US" dirty="0"/>
              <a:t>Contraction within level set symmetries toward invariance when depth grows</a:t>
            </a:r>
          </a:p>
          <a:p>
            <a:pPr lvl="1"/>
            <a:r>
              <a:rPr lang="en-US" dirty="0"/>
              <a:t>Separation kept between different levels (discriminant)</a:t>
            </a:r>
          </a:p>
          <a:p>
            <a:r>
              <a:rPr lang="en-US" dirty="0">
                <a:solidFill>
                  <a:srgbClr val="FF0000"/>
                </a:solidFill>
              </a:rPr>
              <a:t>Other questions? 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Can topology be learned with finite information?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6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Topology can be learned with finite information if the manifold is </a:t>
            </a:r>
            <a:r>
              <a:rPr lang="en-US" i="1" dirty="0" smtClean="0">
                <a:solidFill>
                  <a:srgbClr val="FF0000"/>
                </a:solidFill>
              </a:rPr>
              <a:t>stable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Blum-</a:t>
            </a:r>
            <a:r>
              <a:rPr lang="en-US" dirty="0" err="1" smtClean="0"/>
              <a:t>Shub</a:t>
            </a:r>
            <a:r>
              <a:rPr lang="en-US" dirty="0" smtClean="0"/>
              <a:t>-</a:t>
            </a:r>
            <a:r>
              <a:rPr lang="en-US" dirty="0" err="1" smtClean="0"/>
              <a:t>Smale</a:t>
            </a:r>
            <a:r>
              <a:rPr lang="en-US" dirty="0" smtClean="0"/>
              <a:t> models of Real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856" y="305611"/>
            <a:ext cx="8911687" cy="1280890"/>
          </a:xfrm>
        </p:spPr>
        <p:txBody>
          <a:bodyPr/>
          <a:lstStyle/>
          <a:p>
            <a:r>
              <a:rPr lang="en-US" dirty="0" smtClean="0"/>
              <a:t>Perceptron: single-layer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14" y="1327009"/>
            <a:ext cx="7400619" cy="454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6" y="3457746"/>
            <a:ext cx="3046628" cy="34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0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of Real Computation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7260" y="2012774"/>
            <a:ext cx="4900159" cy="3777622"/>
          </a:xfrm>
        </p:spPr>
        <p:txBody>
          <a:bodyPr/>
          <a:lstStyle/>
          <a:p>
            <a:r>
              <a:rPr lang="en-US" dirty="0" smtClean="0"/>
              <a:t>Starting from </a:t>
            </a:r>
            <a:r>
              <a:rPr lang="en-US" b="1" dirty="0" smtClean="0"/>
              <a:t>Blum, </a:t>
            </a:r>
            <a:r>
              <a:rPr lang="en-US" b="1" dirty="0" err="1" smtClean="0"/>
              <a:t>Shub</a:t>
            </a:r>
            <a:r>
              <a:rPr lang="en-US" b="1" dirty="0" smtClean="0"/>
              <a:t>, </a:t>
            </a:r>
            <a:r>
              <a:rPr lang="en-US" b="1" dirty="0" err="1" smtClean="0"/>
              <a:t>Smale</a:t>
            </a:r>
            <a:r>
              <a:rPr lang="en-US" b="1" dirty="0" smtClean="0"/>
              <a:t> </a:t>
            </a:r>
            <a:r>
              <a:rPr lang="en-US" dirty="0" smtClean="0"/>
              <a:t>(1989)</a:t>
            </a:r>
          </a:p>
          <a:p>
            <a:r>
              <a:rPr lang="en-US" dirty="0" smtClean="0"/>
              <a:t>It admits inputs and operations (addition, </a:t>
            </a:r>
            <a:r>
              <a:rPr lang="en-US" dirty="0" err="1" smtClean="0"/>
              <a:t>substraction</a:t>
            </a:r>
            <a:r>
              <a:rPr lang="en-US" dirty="0" smtClean="0"/>
              <a:t>, multiplication, and (in the case of fields) division) of </a:t>
            </a:r>
            <a:r>
              <a:rPr lang="en-US" b="1" dirty="0" smtClean="0"/>
              <a:t>real (complex) numbers </a:t>
            </a:r>
            <a:r>
              <a:rPr lang="en-US" dirty="0" smtClean="0"/>
              <a:t>with </a:t>
            </a:r>
            <a:r>
              <a:rPr lang="en-US" i="1" dirty="0" smtClean="0"/>
              <a:t>infinite precision</a:t>
            </a:r>
          </a:p>
          <a:p>
            <a:r>
              <a:rPr lang="en-US" dirty="0" smtClean="0"/>
              <a:t>“The key importance of the </a:t>
            </a:r>
            <a:r>
              <a:rPr lang="en-US" b="1" dirty="0" smtClean="0"/>
              <a:t>condition number</a:t>
            </a:r>
            <a:r>
              <a:rPr lang="en-US" dirty="0" smtClean="0"/>
              <a:t>, which measures the closeness of a problem instance to the manifold of ill-posed instances, is clearly developed.”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Richard Karp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224" y="2330795"/>
            <a:ext cx="2854098" cy="432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1" y="4722792"/>
            <a:ext cx="2721344" cy="21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Condition Number of a Manifold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59" y="3957103"/>
            <a:ext cx="2437425" cy="169244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59" y="1746250"/>
            <a:ext cx="7890328" cy="1684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59" y="4114432"/>
            <a:ext cx="6124197" cy="1792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4159" y="3587771"/>
            <a:ext cx="406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Smallest Local </a:t>
            </a:r>
            <a:r>
              <a:rPr lang="en-US" dirty="0" smtClean="0">
                <a:solidFill>
                  <a:srgbClr val="0070C0"/>
                </a:solidFill>
              </a:rPr>
              <a:t>Feature Size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Homology with Finite Samples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sz="2400" dirty="0" err="1" smtClean="0">
                <a:solidFill>
                  <a:srgbClr val="0070C0"/>
                </a:solidFill>
              </a:rPr>
              <a:t>Niyogi</a:t>
            </a:r>
            <a:r>
              <a:rPr lang="en-US" sz="2400" dirty="0" smtClean="0">
                <a:solidFill>
                  <a:srgbClr val="0070C0"/>
                </a:solidFill>
              </a:rPr>
              <a:t>, </a:t>
            </a:r>
            <a:r>
              <a:rPr lang="en-US" sz="2400" dirty="0" err="1" smtClean="0">
                <a:solidFill>
                  <a:srgbClr val="0070C0"/>
                </a:solidFill>
              </a:rPr>
              <a:t>Smale</a:t>
            </a:r>
            <a:r>
              <a:rPr lang="en-US" sz="2400" dirty="0" smtClean="0">
                <a:solidFill>
                  <a:srgbClr val="0070C0"/>
                </a:solidFill>
              </a:rPr>
              <a:t>, Weinberger (2008)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0958" y="1905000"/>
            <a:ext cx="9023654" cy="780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434" y="2685143"/>
            <a:ext cx="8973178" cy="238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463" y="5252613"/>
            <a:ext cx="7543119" cy="16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4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Data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compute topology from finite sample points with noise?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 of Topology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2898" y="1821088"/>
            <a:ext cx="7392987" cy="4688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0" y="3494679"/>
            <a:ext cx="2177143" cy="1060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29" y="4789713"/>
            <a:ext cx="1426865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Data Analysis in Metric Space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20" y="1974396"/>
            <a:ext cx="8636680" cy="36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899" y="1350281"/>
            <a:ext cx="8842828" cy="46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106" y="1412874"/>
            <a:ext cx="8166780" cy="50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Distance/metric </a:t>
            </a:r>
            <a:r>
              <a:rPr lang="en-US" dirty="0"/>
              <a:t>measurements are noisy </a:t>
            </a:r>
          </a:p>
          <a:p>
            <a:r>
              <a:rPr lang="en-US" dirty="0"/>
              <a:t>Physical device like human eyes may ignore differences in </a:t>
            </a:r>
            <a:r>
              <a:rPr lang="en-US" dirty="0" smtClean="0"/>
              <a:t>proximity</a:t>
            </a:r>
            <a:endParaRPr lang="en-US" dirty="0"/>
          </a:p>
          <a:p>
            <a:r>
              <a:rPr lang="en-US" b="1" dirty="0"/>
              <a:t>Topology</a:t>
            </a:r>
            <a:r>
              <a:rPr lang="en-US" dirty="0"/>
              <a:t> is the crudest way to capture invariants under distortions of distances </a:t>
            </a:r>
          </a:p>
          <a:p>
            <a:r>
              <a:rPr lang="en-US" dirty="0"/>
              <a:t>At the presence of noise, one need </a:t>
            </a:r>
            <a:r>
              <a:rPr lang="en-US" dirty="0" smtClean="0"/>
              <a:t>robust </a:t>
            </a:r>
            <a:r>
              <a:rPr lang="en-US" b="1" dirty="0" smtClean="0"/>
              <a:t>topology invariant with metric scales: </a:t>
            </a:r>
            <a:endParaRPr lang="en-US" b="1" dirty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simplicial </a:t>
            </a:r>
            <a:r>
              <a:rPr lang="en-US" dirty="0">
                <a:solidFill>
                  <a:srgbClr val="0070C0"/>
                </a:solidFill>
              </a:rPr>
              <a:t>complexes for data representation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filtration </a:t>
            </a:r>
            <a:r>
              <a:rPr lang="en-US" dirty="0">
                <a:solidFill>
                  <a:srgbClr val="0070C0"/>
                </a:solidFill>
              </a:rPr>
              <a:t>on simplicial </a:t>
            </a:r>
            <a:r>
              <a:rPr lang="en-US" dirty="0" smtClean="0">
                <a:solidFill>
                  <a:srgbClr val="0070C0"/>
                </a:solidFill>
              </a:rPr>
              <a:t>complexes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persistent </a:t>
            </a:r>
            <a:r>
              <a:rPr lang="en-US" dirty="0">
                <a:solidFill>
                  <a:srgbClr val="0070C0"/>
                </a:solidFill>
              </a:rPr>
              <a:t>homology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7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Simplicial Complexes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86" y="1637085"/>
            <a:ext cx="7452143" cy="48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2925" y="2651760"/>
            <a:ext cx="798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Perceptron Algorithm is </a:t>
            </a:r>
            <a:r>
              <a:rPr lang="en-US" dirty="0"/>
              <a:t>a </a:t>
            </a:r>
            <a:r>
              <a:rPr lang="en-US" i="1" dirty="0"/>
              <a:t>Stochastic Gradient Descent </a:t>
            </a:r>
            <a:r>
              <a:rPr lang="en-US" dirty="0"/>
              <a:t>method: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400" y="1667459"/>
            <a:ext cx="8334808" cy="787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651" y="3347380"/>
            <a:ext cx="6835937" cy="174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2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Map and Chain Complexes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614" y="1836057"/>
            <a:ext cx="8958757" cy="43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4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Homology Groups and </a:t>
            </a:r>
            <a:r>
              <a:rPr lang="en-US" dirty="0" err="1" smtClean="0"/>
              <a:t>Betti</a:t>
            </a:r>
            <a:r>
              <a:rPr lang="en-US" dirty="0" smtClean="0"/>
              <a:t> Numbers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985" y="1509486"/>
            <a:ext cx="9650462" cy="46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5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Hodge Theory for Real (co)-Homology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812" y="1747611"/>
            <a:ext cx="8724673" cy="49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Simplicial Complex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477" y="1786153"/>
            <a:ext cx="7745866" cy="43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868" y="1570716"/>
            <a:ext cx="8051532" cy="49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5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676" y="1904999"/>
            <a:ext cx="8538935" cy="449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606" y="2052411"/>
            <a:ext cx="8010324" cy="39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8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III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339" y="1825170"/>
            <a:ext cx="7960858" cy="442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8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201" y="1746703"/>
            <a:ext cx="7615133" cy="42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225002" cy="11769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E.g. </a:t>
            </a:r>
            <a:r>
              <a:rPr lang="en-US" dirty="0" err="1" smtClean="0"/>
              <a:t>Vietoris</a:t>
            </a:r>
            <a:r>
              <a:rPr lang="en-US" dirty="0" smtClean="0"/>
              <a:t>-Rips Complex of Tolerance Space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158" y="1904999"/>
            <a:ext cx="8373570" cy="43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Finiteness of Stopping Time</a:t>
            </a:r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379" y="2231571"/>
            <a:ext cx="9207827" cy="2472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16" y="1625537"/>
            <a:ext cx="9300290" cy="606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12" y="4944810"/>
            <a:ext cx="2017110" cy="835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612" y="5600031"/>
            <a:ext cx="2214700" cy="578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9571" y="5096345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ball: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9571" y="570478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Margin: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142" y="4139185"/>
            <a:ext cx="3015342" cy="26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Homology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7105" y="1679575"/>
            <a:ext cx="7467312" cy="398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Betti</a:t>
            </a:r>
            <a:r>
              <a:rPr lang="en-US" dirty="0" smtClean="0"/>
              <a:t> Numbers and Scales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0592" y="1970314"/>
            <a:ext cx="6622408" cy="38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Betti</a:t>
            </a:r>
            <a:r>
              <a:rPr lang="en-US" dirty="0" smtClean="0"/>
              <a:t> Number and Scales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752" y="1904999"/>
            <a:ext cx="7212034" cy="40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Homology Algorithm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320" y="1517196"/>
            <a:ext cx="4685166" cy="2949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79" y="4895849"/>
            <a:ext cx="5712278" cy="16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Homology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2026103"/>
            <a:ext cx="9207189" cy="41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0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</a:t>
            </a:r>
            <a:r>
              <a:rPr lang="en-US" dirty="0" smtClean="0"/>
              <a:t>Dimensionality and Quantum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To construct a Rips-complex of dimension of n points: </a:t>
            </a:r>
            <a:r>
              <a:rPr lang="en-US" dirty="0">
                <a:solidFill>
                  <a:srgbClr val="FF0000"/>
                </a:solidFill>
              </a:rPr>
              <a:t>O(2</a:t>
            </a:r>
            <a:r>
              <a:rPr lang="en-US" baseline="30000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 number of </a:t>
            </a:r>
            <a:r>
              <a:rPr lang="en-US" dirty="0" err="1"/>
              <a:t>simplices</a:t>
            </a:r>
            <a:r>
              <a:rPr lang="en-US" dirty="0"/>
              <a:t> is needed in the worst </a:t>
            </a:r>
            <a:r>
              <a:rPr lang="en-US" dirty="0" smtClean="0"/>
              <a:t>case =&gt; </a:t>
            </a:r>
            <a:r>
              <a:rPr lang="en-US" dirty="0" smtClean="0">
                <a:solidFill>
                  <a:srgbClr val="FF0000"/>
                </a:solidFill>
              </a:rPr>
              <a:t>O(poly(n))</a:t>
            </a:r>
            <a:r>
              <a:rPr lang="en-US" dirty="0" smtClean="0"/>
              <a:t> in Quantum Algorithms</a:t>
            </a:r>
            <a:endParaRPr lang="en-US" baseline="30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8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Quantum Algorithms for Topological Data Analysis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6220" y="1656669"/>
            <a:ext cx="5059596" cy="2122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0" y="4249057"/>
            <a:ext cx="1727200" cy="218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93" y="4503057"/>
            <a:ext cx="2120900" cy="193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922" y="3664857"/>
            <a:ext cx="1308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810" y="1712685"/>
            <a:ext cx="8329075" cy="49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791024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Computational Complexity: Classical vs. Quantum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329" y="1999342"/>
            <a:ext cx="9018878" cy="41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880" y="1124857"/>
            <a:ext cx="9031411" cy="50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or Sparsity of Computation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2830" y="1905000"/>
            <a:ext cx="2819665" cy="4340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5766" y="5166990"/>
            <a:ext cx="3854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Locality</a:t>
            </a:r>
            <a:r>
              <a:rPr lang="en-US" dirty="0" smtClean="0">
                <a:solidFill>
                  <a:srgbClr val="0070C0"/>
                </a:solidFill>
              </a:rPr>
              <a:t> or </a:t>
            </a:r>
            <a:r>
              <a:rPr lang="en-US" b="1" dirty="0" smtClean="0">
                <a:solidFill>
                  <a:srgbClr val="0070C0"/>
                </a:solidFill>
              </a:rPr>
              <a:t>Sparsity</a:t>
            </a:r>
            <a:r>
              <a:rPr lang="en-US" dirty="0" smtClean="0">
                <a:solidFill>
                  <a:srgbClr val="0070C0"/>
                </a:solidFill>
              </a:rPr>
              <a:t> is important: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Locality in time?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Locality in space?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0889" y="1620707"/>
            <a:ext cx="5117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Minsky and </a:t>
            </a:r>
            <a:r>
              <a:rPr lang="en-US" dirty="0" err="1" smtClean="0"/>
              <a:t>Papert</a:t>
            </a:r>
            <a:r>
              <a:rPr lang="en-US" dirty="0" smtClean="0"/>
              <a:t>, 1969</a:t>
            </a:r>
          </a:p>
          <a:p>
            <a:r>
              <a:rPr lang="en-US" dirty="0"/>
              <a:t>	</a:t>
            </a:r>
            <a:r>
              <a:rPr lang="en-US" dirty="0" smtClean="0"/>
              <a:t>Perceptron can’t do </a:t>
            </a:r>
            <a:r>
              <a:rPr lang="en-US" b="1" dirty="0" smtClean="0">
                <a:solidFill>
                  <a:srgbClr val="FF0000"/>
                </a:solidFill>
              </a:rPr>
              <a:t>XOR</a:t>
            </a:r>
            <a:r>
              <a:rPr lang="en-US" dirty="0" smtClean="0"/>
              <a:t> classification</a:t>
            </a:r>
          </a:p>
          <a:p>
            <a:r>
              <a:rPr lang="en-US" dirty="0"/>
              <a:t>	</a:t>
            </a:r>
            <a:r>
              <a:rPr lang="en-US" dirty="0" smtClean="0"/>
              <a:t>Perceptron needs infinite global information to compute </a:t>
            </a:r>
            <a:r>
              <a:rPr lang="en-US" b="1" dirty="0" smtClean="0">
                <a:solidFill>
                  <a:srgbClr val="FF0000"/>
                </a:solidFill>
              </a:rPr>
              <a:t>connectivity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5" y="4464390"/>
            <a:ext cx="3175865" cy="2328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69" y="2959654"/>
            <a:ext cx="2095062" cy="15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6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945" y="1338104"/>
            <a:ext cx="8655646" cy="51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6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Demonstration by 6-photon Quantum Computer [</a:t>
            </a:r>
            <a:r>
              <a:rPr lang="en-US" sz="2800" dirty="0" smtClean="0">
                <a:solidFill>
                  <a:srgbClr val="0070C0"/>
                </a:solidFill>
              </a:rPr>
              <a:t>Huang et al. 2018, </a:t>
            </a:r>
            <a:r>
              <a:rPr lang="de-DE" sz="2800" dirty="0" smtClean="0">
                <a:solidFill>
                  <a:srgbClr val="0070C0"/>
                </a:solidFill>
              </a:rPr>
              <a:t>arXiv:1801.06316</a:t>
            </a:r>
            <a:r>
              <a:rPr lang="en-US" sz="2800" dirty="0" smtClean="0"/>
              <a:t>]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495" y="2078456"/>
            <a:ext cx="2817586" cy="44260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1076" y="2078456"/>
            <a:ext cx="3003686" cy="45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44162"/>
            <a:ext cx="9338238" cy="48006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Minsky-</a:t>
            </a:r>
            <a:r>
              <a:rPr lang="en-US" b="1" dirty="0" err="1" smtClean="0"/>
              <a:t>Papert</a:t>
            </a:r>
            <a:r>
              <a:rPr lang="en-US" b="1" dirty="0" smtClean="0"/>
              <a:t> (1969) </a:t>
            </a:r>
            <a:r>
              <a:rPr lang="en-US" dirty="0" smtClean="0"/>
              <a:t>Model: </a:t>
            </a:r>
          </a:p>
          <a:p>
            <a:pPr lvl="1"/>
            <a:r>
              <a:rPr lang="en-US" dirty="0" smtClean="0"/>
              <a:t>locality/sparsity is a fundamental limit of neural networks</a:t>
            </a:r>
          </a:p>
          <a:p>
            <a:pPr lvl="1"/>
            <a:r>
              <a:rPr lang="en-US" dirty="0" smtClean="0"/>
              <a:t>XOR is not possible for single layer </a:t>
            </a:r>
            <a:r>
              <a:rPr lang="en-US" dirty="0" err="1" smtClean="0"/>
              <a:t>perceptrons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Topological computation needs non-local (global) information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Deep Neural Networks</a:t>
            </a:r>
          </a:p>
          <a:p>
            <a:pPr lvl="1"/>
            <a:r>
              <a:rPr lang="en-US" dirty="0" smtClean="0"/>
              <a:t>Both shallow and deep networks are universal, but suffer the curse-of-dimensionality </a:t>
            </a:r>
          </a:p>
          <a:p>
            <a:pPr lvl="1"/>
            <a:r>
              <a:rPr lang="en-US" dirty="0" smtClean="0"/>
              <a:t>Locality/sparsity may avoid the curse-of-dimensionality (</a:t>
            </a:r>
            <a:r>
              <a:rPr lang="en-US" b="1" dirty="0" err="1" smtClean="0"/>
              <a:t>Poggio</a:t>
            </a:r>
            <a:r>
              <a:rPr lang="en-US" dirty="0" smtClean="0"/>
              <a:t> et al. 2017)</a:t>
            </a:r>
          </a:p>
          <a:p>
            <a:pPr lvl="1"/>
            <a:r>
              <a:rPr lang="en-US" dirty="0" smtClean="0"/>
              <a:t>Geometric group invariants grow with depth (</a:t>
            </a:r>
            <a:r>
              <a:rPr lang="en-US" b="1" dirty="0" err="1" smtClean="0"/>
              <a:t>Mallat</a:t>
            </a:r>
            <a:r>
              <a:rPr lang="en-US" dirty="0" smtClean="0"/>
              <a:t> et al. 2012; </a:t>
            </a:r>
            <a:r>
              <a:rPr lang="en-US" b="1" dirty="0" err="1" smtClean="0"/>
              <a:t>Bolcskei</a:t>
            </a:r>
            <a:r>
              <a:rPr lang="en-US" dirty="0" smtClean="0"/>
              <a:t> et al. 2017)</a:t>
            </a:r>
            <a:endParaRPr lang="en-US" dirty="0"/>
          </a:p>
          <a:p>
            <a:r>
              <a:rPr lang="en-US" b="1" dirty="0" smtClean="0"/>
              <a:t>Blum-</a:t>
            </a:r>
            <a:r>
              <a:rPr lang="en-US" b="1" dirty="0" err="1" smtClean="0"/>
              <a:t>Shub</a:t>
            </a:r>
            <a:r>
              <a:rPr lang="en-US" b="1" dirty="0" smtClean="0"/>
              <a:t>-</a:t>
            </a:r>
            <a:r>
              <a:rPr lang="en-US" b="1" dirty="0" err="1" smtClean="0"/>
              <a:t>Smale</a:t>
            </a:r>
            <a:r>
              <a:rPr lang="en-US" b="1" dirty="0" smtClean="0"/>
              <a:t> (1989) </a:t>
            </a:r>
            <a:r>
              <a:rPr lang="en-US" dirty="0" smtClean="0"/>
              <a:t>Model of Real Computation</a:t>
            </a:r>
          </a:p>
          <a:p>
            <a:pPr lvl="1"/>
            <a:r>
              <a:rPr lang="en-US" dirty="0" smtClean="0"/>
              <a:t>Condition number of a manifold is a fundamental limit of topology learning with finite samples</a:t>
            </a:r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Topological Data Analysis</a:t>
            </a:r>
          </a:p>
          <a:p>
            <a:pPr lvl="1"/>
            <a:r>
              <a:rPr lang="en-US" dirty="0" smtClean="0"/>
              <a:t>Persistent homology suffers the curse-of-dimensionality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Quantum algorithms for topological data analysis</a:t>
            </a:r>
            <a:endParaRPr lang="en-US" dirty="0" smtClean="0"/>
          </a:p>
          <a:p>
            <a:pPr lvl="1"/>
            <a:r>
              <a:rPr lang="en-US" dirty="0" smtClean="0"/>
              <a:t>A polynomial complexity algorithm for homology computation </a:t>
            </a:r>
            <a:r>
              <a:rPr lang="en-US" dirty="0"/>
              <a:t>(</a:t>
            </a:r>
            <a:r>
              <a:rPr lang="en-US" b="1" dirty="0"/>
              <a:t>Lloyd</a:t>
            </a:r>
            <a:r>
              <a:rPr lang="en-US" dirty="0"/>
              <a:t> et al. 2016)</a:t>
            </a:r>
            <a:endParaRPr lang="en-US" dirty="0" smtClean="0"/>
          </a:p>
          <a:p>
            <a:pPr lvl="1"/>
            <a:r>
              <a:rPr lang="en-US" dirty="0" smtClean="0"/>
              <a:t>A 3-point demonstration by 6-photon quantum computer (</a:t>
            </a:r>
            <a:r>
              <a:rPr lang="en-US" b="1" dirty="0" smtClean="0"/>
              <a:t>Huang </a:t>
            </a:r>
            <a:r>
              <a:rPr lang="en-US" dirty="0" smtClean="0"/>
              <a:t>et al. 2018)</a:t>
            </a:r>
          </a:p>
        </p:txBody>
      </p:sp>
    </p:spTree>
    <p:extLst>
      <p:ext uri="{BB962C8B-B14F-4D97-AF65-F5344CB8AC3E}">
        <p14:creationId xmlns:p14="http://schemas.microsoft.com/office/powerpoint/2010/main" val="16756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or Sparsity is a fundamental limitation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825" y="5293271"/>
            <a:ext cx="9468293" cy="110752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Minsky-</a:t>
            </a:r>
            <a:r>
              <a:rPr lang="en-US" dirty="0" err="1" smtClean="0">
                <a:solidFill>
                  <a:srgbClr val="0070C0"/>
                </a:solidFill>
              </a:rPr>
              <a:t>Papert</a:t>
            </a:r>
            <a:r>
              <a:rPr lang="en-US" dirty="0" smtClean="0">
                <a:solidFill>
                  <a:srgbClr val="0070C0"/>
                </a:solidFill>
              </a:rPr>
              <a:t> model admits </a:t>
            </a:r>
            <a:r>
              <a:rPr lang="en-US" b="1" dirty="0" smtClean="0">
                <a:solidFill>
                  <a:srgbClr val="0070C0"/>
                </a:solidFill>
              </a:rPr>
              <a:t>infinitely many neurons</a:t>
            </a:r>
            <a:r>
              <a:rPr lang="en-US" dirty="0" smtClean="0">
                <a:solidFill>
                  <a:srgbClr val="0070C0"/>
                </a:solidFill>
              </a:rPr>
              <a:t> (wide network) in parallel processing, yet only </a:t>
            </a:r>
            <a:r>
              <a:rPr lang="en-US" b="1" dirty="0" smtClean="0">
                <a:solidFill>
                  <a:srgbClr val="0070C0"/>
                </a:solidFill>
              </a:rPr>
              <a:t>sparse</a:t>
            </a:r>
            <a:r>
              <a:rPr lang="en-US" dirty="0" smtClean="0">
                <a:solidFill>
                  <a:srgbClr val="0070C0"/>
                </a:solidFill>
              </a:rPr>
              <a:t> or </a:t>
            </a:r>
            <a:r>
              <a:rPr lang="en-US" b="1" dirty="0" smtClean="0">
                <a:solidFill>
                  <a:srgbClr val="0070C0"/>
                </a:solidFill>
              </a:rPr>
              <a:t>local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inputs. </a:t>
            </a:r>
            <a:r>
              <a:rPr lang="en-US" dirty="0" smtClean="0">
                <a:solidFill>
                  <a:srgbClr val="0070C0"/>
                </a:solidFill>
              </a:rPr>
              <a:t>Note that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t is </a:t>
            </a:r>
            <a:r>
              <a:rPr lang="en-US" i="1" dirty="0" smtClean="0">
                <a:solidFill>
                  <a:srgbClr val="0070C0"/>
                </a:solidFill>
              </a:rPr>
              <a:t>not</a:t>
            </a:r>
            <a:r>
              <a:rPr lang="en-US" dirty="0" smtClean="0">
                <a:solidFill>
                  <a:srgbClr val="0070C0"/>
                </a:solidFill>
              </a:rPr>
              <a:t> a Turing model.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606" y="1905000"/>
            <a:ext cx="8915006" cy="28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Finite Orders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428" y="1905000"/>
            <a:ext cx="8508782" cy="41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9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 is of infinite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1068" y="1907401"/>
            <a:ext cx="8915400" cy="3777622"/>
          </a:xfrm>
        </p:spPr>
        <p:txBody>
          <a:bodyPr/>
          <a:lstStyle/>
          <a:p>
            <a:r>
              <a:rPr lang="en-US" dirty="0" smtClean="0"/>
              <a:t>Which one of these two figures is connected?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141" y="2333002"/>
            <a:ext cx="4132717" cy="1427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97" y="3949433"/>
            <a:ext cx="7480300" cy="24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3252</TotalTime>
  <Words>1012</Words>
  <Application>Microsoft Macintosh PowerPoint</Application>
  <PresentationFormat>Widescreen</PresentationFormat>
  <Paragraphs>157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Calibri</vt:lpstr>
      <vt:lpstr>Century Gothic</vt:lpstr>
      <vt:lpstr>Mangal</vt:lpstr>
      <vt:lpstr>Wingdings 3</vt:lpstr>
      <vt:lpstr>幼圆</vt:lpstr>
      <vt:lpstr>Arial</vt:lpstr>
      <vt:lpstr>Wisp</vt:lpstr>
      <vt:lpstr> Mathematical Foundations of Computation, Deep Learning, and  Quantum TDA</vt:lpstr>
      <vt:lpstr>Outline</vt:lpstr>
      <vt:lpstr>Perceptron: single-layer</vt:lpstr>
      <vt:lpstr>The Perceptron Algorithm</vt:lpstr>
      <vt:lpstr>Finiteness of Stopping Time</vt:lpstr>
      <vt:lpstr>Locality or Sparsity of Computation</vt:lpstr>
      <vt:lpstr>Locality or Sparsity is a fundamental limitation</vt:lpstr>
      <vt:lpstr>Examples of Finite Orders</vt:lpstr>
      <vt:lpstr>Connectivity is of infinite order</vt:lpstr>
      <vt:lpstr>Multilayer Perceptrons (MLP) and Back-Propagation (BP) Algorithms</vt:lpstr>
      <vt:lpstr>Complexity of Deep Networks and the Curse of Dimensionality</vt:lpstr>
      <vt:lpstr>PowerPoint Presentation</vt:lpstr>
      <vt:lpstr>Hilbert’s 13th Problem</vt:lpstr>
      <vt:lpstr>Kolmogorov’s Superposition Theorem</vt:lpstr>
      <vt:lpstr>Curse of Dimensionality</vt:lpstr>
      <vt:lpstr>A Blessing from Physical world? Multiscale “compositional” sparsity</vt:lpstr>
      <vt:lpstr>PowerPoint Presentation</vt:lpstr>
      <vt:lpstr>Geometric group invariant properties of deep networks</vt:lpstr>
      <vt:lpstr>High Dimensional Natural Image Classification</vt:lpstr>
      <vt:lpstr>Fisher’s Linear Discriminant (1936) (Linear Dimensionality Reduction)</vt:lpstr>
      <vt:lpstr>Nonlinear Level Set Group Symmetries </vt:lpstr>
      <vt:lpstr>PowerPoint Presentation</vt:lpstr>
      <vt:lpstr>PowerPoint Presentation</vt:lpstr>
      <vt:lpstr>PowerPoint Presentation</vt:lpstr>
      <vt:lpstr>Wavelet Scattering Net Stephane Mallat et al. 2012</vt:lpstr>
      <vt:lpstr>Invariants/Stability of Scattering Net</vt:lpstr>
      <vt:lpstr>Wiatowski-Bolcskei’15</vt:lpstr>
      <vt:lpstr>Summary</vt:lpstr>
      <vt:lpstr>Topology can be learned with finite information if the manifold is stable</vt:lpstr>
      <vt:lpstr>A Model of Real Computation</vt:lpstr>
      <vt:lpstr>The Condition Number of a Manifold</vt:lpstr>
      <vt:lpstr>Find Homology with Finite Samples [Niyogi, Smale, Weinberger (2008)]</vt:lpstr>
      <vt:lpstr>Topological Data Analysis</vt:lpstr>
      <vt:lpstr>The origin of Topology</vt:lpstr>
      <vt:lpstr>Discrete Data Analysis in Metric Space</vt:lpstr>
      <vt:lpstr>PowerPoint Presentation</vt:lpstr>
      <vt:lpstr>PowerPoint Presentation</vt:lpstr>
      <vt:lpstr>Topological Data Analysis</vt:lpstr>
      <vt:lpstr>Simplicial Complexes</vt:lpstr>
      <vt:lpstr>Boundary Map and Chain Complexes</vt:lpstr>
      <vt:lpstr>Homology Groups and Betti Numbers</vt:lpstr>
      <vt:lpstr>Hodge Theory for Real (co)-Homology</vt:lpstr>
      <vt:lpstr>Abstract Simplicial Complex</vt:lpstr>
      <vt:lpstr>Example I</vt:lpstr>
      <vt:lpstr>Example II</vt:lpstr>
      <vt:lpstr>PowerPoint Presentation</vt:lpstr>
      <vt:lpstr>Example III</vt:lpstr>
      <vt:lpstr>PowerPoint Presentation</vt:lpstr>
      <vt:lpstr>E.g. Vietoris-Rips Complex of Tolerance Space</vt:lpstr>
      <vt:lpstr>Persistent Homology</vt:lpstr>
      <vt:lpstr>Betti Numbers and Scales</vt:lpstr>
      <vt:lpstr>Betti Number and Scales</vt:lpstr>
      <vt:lpstr>Persistent Homology Algorithm</vt:lpstr>
      <vt:lpstr>Persistent Homology</vt:lpstr>
      <vt:lpstr>Curse of Dimensionality and Quantum Algorithms</vt:lpstr>
      <vt:lpstr>Quantum Algorithms for Topological Data Analysis</vt:lpstr>
      <vt:lpstr>PowerPoint Presentation</vt:lpstr>
      <vt:lpstr>Computational Complexity: Classical vs. Quantum</vt:lpstr>
      <vt:lpstr>PowerPoint Presentation</vt:lpstr>
      <vt:lpstr>PowerPoint Presentation</vt:lpstr>
      <vt:lpstr>Demonstration by 6-photon Quantum Computer [Huang et al. 2018, arXiv:1801.06316]</vt:lpstr>
      <vt:lpstr>Summary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214</cp:revision>
  <cp:lastPrinted>2018-04-27T09:46:07Z</cp:lastPrinted>
  <dcterms:created xsi:type="dcterms:W3CDTF">2018-01-08T12:07:28Z</dcterms:created>
  <dcterms:modified xsi:type="dcterms:W3CDTF">2020-08-22T07:01:52Z</dcterms:modified>
</cp:coreProperties>
</file>